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4"/>
  </p:notesMasterIdLst>
  <p:sldIdLst>
    <p:sldId id="1064" r:id="rId2"/>
    <p:sldId id="1075" r:id="rId3"/>
    <p:sldId id="1150" r:id="rId4"/>
    <p:sldId id="1151" r:id="rId5"/>
    <p:sldId id="1152" r:id="rId6"/>
    <p:sldId id="1155" r:id="rId7"/>
    <p:sldId id="1157" r:id="rId8"/>
    <p:sldId id="1156" r:id="rId9"/>
    <p:sldId id="1158" r:id="rId10"/>
    <p:sldId id="1159" r:id="rId11"/>
    <p:sldId id="1154" r:id="rId12"/>
    <p:sldId id="11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orient="horz" pos="3226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ey Gulati" initials="DG" lastIdx="2" clrIdx="0">
    <p:extLst>
      <p:ext uri="{19B8F6BF-5375-455C-9EA6-DF929625EA0E}">
        <p15:presenceInfo xmlns:p15="http://schemas.microsoft.com/office/powerpoint/2012/main" userId="S::divey@shipbob.com::4ec3c89e-1069-47de-9be9-cff2ea2ac9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A38"/>
    <a:srgbClr val="52C4FF"/>
    <a:srgbClr val="2060F6"/>
    <a:srgbClr val="FFE289"/>
    <a:srgbClr val="00C312"/>
    <a:srgbClr val="1AFF25"/>
    <a:srgbClr val="FBFBFB"/>
    <a:srgbClr val="57576B"/>
    <a:srgbClr val="F5F6F6"/>
    <a:srgbClr val="F5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83"/>
    <p:restoredTop sz="96311"/>
  </p:normalViewPr>
  <p:slideViewPr>
    <p:cSldViewPr snapToGrid="0" snapToObjects="1">
      <p:cViewPr varScale="1">
        <p:scale>
          <a:sx n="125" d="100"/>
          <a:sy n="125" d="100"/>
        </p:scale>
        <p:origin x="168" y="248"/>
      </p:cViewPr>
      <p:guideLst>
        <p:guide orient="horz" pos="2432"/>
        <p:guide orient="horz" pos="3226"/>
        <p:guide orient="horz" pos="595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6"/>
          <c:order val="0"/>
          <c:tx>
            <c:strRef>
              <c:f>Graphs!$A$33</c:f>
              <c:strCache>
                <c:ptCount val="1"/>
                <c:pt idx="0">
                  <c:v>Contribution Margin %</c:v>
                </c:pt>
              </c:strCache>
            </c:strRef>
          </c:tx>
          <c:spPr>
            <a:ln w="73025">
              <a:solidFill>
                <a:schemeClr val="accent6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4.3301028544548689E-2"/>
                  <c:y val="-5.78587783772153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A-6742-B319-BCB6389976D6}"/>
                </c:ext>
              </c:extLst>
            </c:dLbl>
            <c:dLbl>
              <c:idx val="1"/>
              <c:layout>
                <c:manualLayout>
                  <c:x val="-4.8803300617937827E-2"/>
                  <c:y val="-7.33944869297710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A-6742-B319-BCB6389976D6}"/>
                </c:ext>
              </c:extLst>
            </c:dLbl>
            <c:dLbl>
              <c:idx val="2"/>
              <c:layout>
                <c:manualLayout>
                  <c:x val="-4.1787808201077491E-2"/>
                  <c:y val="-0.1849541070630230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9A-6742-B319-BCB6389976D6}"/>
                </c:ext>
              </c:extLst>
            </c:dLbl>
            <c:dLbl>
              <c:idx val="3"/>
              <c:layout>
                <c:manualLayout>
                  <c:x val="-3.1966118817473015E-2"/>
                  <c:y val="-8.2201825361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9A-6742-B319-BCB6389976D6}"/>
                </c:ext>
              </c:extLst>
            </c:dLbl>
            <c:dLbl>
              <c:idx val="4"/>
              <c:layout>
                <c:manualLayout>
                  <c:x val="-3.1966118817473119E-2"/>
                  <c:y val="-0.1497247533367330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A-6742-B319-BCB6389976D6}"/>
                </c:ext>
              </c:extLst>
            </c:dLbl>
            <c:dLbl>
              <c:idx val="5"/>
              <c:layout>
                <c:manualLayout>
                  <c:x val="-3.4772315784217155E-2"/>
                  <c:y val="-9.10091637929161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9A-6742-B319-BCB6389976D6}"/>
                </c:ext>
              </c:extLst>
            </c:dLbl>
            <c:dLbl>
              <c:idx val="6"/>
              <c:layout>
                <c:manualLayout>
                  <c:x val="-3.4772315784217259E-2"/>
                  <c:y val="-6.75229279753893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9A-6742-B319-BCB6389976D6}"/>
                </c:ext>
              </c:extLst>
            </c:dLbl>
            <c:dLbl>
              <c:idx val="7"/>
              <c:layout>
                <c:manualLayout>
                  <c:x val="-3.1966118817473015E-2"/>
                  <c:y val="-7.63302664069619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9A-6742-B319-BCB6389976D6}"/>
                </c:ext>
              </c:extLst>
            </c:dLbl>
            <c:dLbl>
              <c:idx val="8"/>
              <c:layout>
                <c:manualLayout>
                  <c:x val="-3.6175414267589322E-2"/>
                  <c:y val="-9.10091637929161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9A-6742-B319-BCB638997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 baseline="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Graphs!$B$18:$J$18</c:f>
              <c:strCache>
                <c:ptCount val="9"/>
                <c:pt idx="0">
                  <c:v>FY 2018</c:v>
                </c:pt>
                <c:pt idx="1">
                  <c:v>FY 2019</c:v>
                </c:pt>
                <c:pt idx="2">
                  <c:v>Q1 2020</c:v>
                </c:pt>
                <c:pt idx="3">
                  <c:v>Apr-20</c:v>
                </c:pt>
                <c:pt idx="4">
                  <c:v>FY 2020 (P)</c:v>
                </c:pt>
                <c:pt idx="5">
                  <c:v>FY 2021 (P)</c:v>
                </c:pt>
                <c:pt idx="6">
                  <c:v>FY 2022 (P)</c:v>
                </c:pt>
                <c:pt idx="7">
                  <c:v>FY 2023 (P)</c:v>
                </c:pt>
                <c:pt idx="8">
                  <c:v>FY 2024 (P)</c:v>
                </c:pt>
              </c:strCache>
            </c:strRef>
          </c:cat>
          <c:val>
            <c:numRef>
              <c:f>Graphs!$B$33:$J$33</c:f>
              <c:numCache>
                <c:formatCode>0%</c:formatCode>
                <c:ptCount val="9"/>
                <c:pt idx="0">
                  <c:v>9.1035142071758432E-2</c:v>
                </c:pt>
                <c:pt idx="1">
                  <c:v>0.30441750195710321</c:v>
                </c:pt>
                <c:pt idx="2">
                  <c:v>0.42242533902463097</c:v>
                </c:pt>
                <c:pt idx="3">
                  <c:v>0.54429103535715717</c:v>
                </c:pt>
                <c:pt idx="4">
                  <c:v>0.45501299629806602</c:v>
                </c:pt>
                <c:pt idx="5">
                  <c:v>0.56353573325138839</c:v>
                </c:pt>
                <c:pt idx="6">
                  <c:v>0.63345532712235519</c:v>
                </c:pt>
                <c:pt idx="7">
                  <c:v>0.68538122135831836</c:v>
                </c:pt>
                <c:pt idx="8">
                  <c:v>0.71475816375809031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B9A-6742-B319-BCB6389976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6899952"/>
        <c:axId val="421700288"/>
      </c:lineChart>
      <c:catAx>
        <c:axId val="79689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 baseline="0">
                <a:solidFill>
                  <a:schemeClr val="accent3">
                    <a:lumMod val="50000"/>
                  </a:schemeClr>
                </a:solidFill>
              </a:defRPr>
            </a:pPr>
            <a:endParaRPr lang="en-US"/>
          </a:p>
        </c:txPr>
        <c:crossAx val="421700288"/>
        <c:crosses val="autoZero"/>
        <c:auto val="1"/>
        <c:lblAlgn val="ctr"/>
        <c:lblOffset val="100"/>
        <c:noMultiLvlLbl val="0"/>
      </c:catAx>
      <c:valAx>
        <c:axId val="42170028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600" baseline="0">
                <a:solidFill>
                  <a:schemeClr val="accent3">
                    <a:lumMod val="50000"/>
                  </a:schemeClr>
                </a:solidFill>
              </a:defRPr>
            </a:pPr>
            <a:endParaRPr lang="en-US"/>
          </a:p>
        </c:txPr>
        <c:crossAx val="79689995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694386390922824"/>
          <c:y val="0.93188665683452609"/>
          <c:w val="0.44555360328737498"/>
          <c:h val="6.5686204622303804E-2"/>
        </c:manualLayout>
      </c:layout>
      <c:overlay val="0"/>
      <c:txPr>
        <a:bodyPr/>
        <a:lstStyle/>
        <a:p>
          <a:pPr>
            <a:defRPr sz="1600" kern="1300" spc="50" baseline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6"/>
          <c:order val="0"/>
          <c:tx>
            <c:strRef>
              <c:f>Graphs!$A$33</c:f>
              <c:strCache>
                <c:ptCount val="1"/>
                <c:pt idx="0">
                  <c:v>Contribution Margin %</c:v>
                </c:pt>
              </c:strCache>
            </c:strRef>
          </c:tx>
          <c:spPr>
            <a:ln w="73025">
              <a:solidFill>
                <a:schemeClr val="accent6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4.3301028544548689E-2"/>
                  <c:y val="-5.78587783772153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8C-6C46-8B57-4ECD3887144B}"/>
                </c:ext>
              </c:extLst>
            </c:dLbl>
            <c:dLbl>
              <c:idx val="1"/>
              <c:layout>
                <c:manualLayout>
                  <c:x val="-4.8803300617937827E-2"/>
                  <c:y val="-7.33944869297710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8C-6C46-8B57-4ECD3887144B}"/>
                </c:ext>
              </c:extLst>
            </c:dLbl>
            <c:dLbl>
              <c:idx val="2"/>
              <c:layout>
                <c:manualLayout>
                  <c:x val="-4.1787808201077491E-2"/>
                  <c:y val="-0.1849541070630230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8C-6C46-8B57-4ECD3887144B}"/>
                </c:ext>
              </c:extLst>
            </c:dLbl>
            <c:dLbl>
              <c:idx val="3"/>
              <c:layout>
                <c:manualLayout>
                  <c:x val="-3.1966118817473015E-2"/>
                  <c:y val="-8.2201825361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8C-6C46-8B57-4ECD3887144B}"/>
                </c:ext>
              </c:extLst>
            </c:dLbl>
            <c:dLbl>
              <c:idx val="4"/>
              <c:layout>
                <c:manualLayout>
                  <c:x val="-3.1966118817473119E-2"/>
                  <c:y val="-0.1497247533367330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8C-6C46-8B57-4ECD3887144B}"/>
                </c:ext>
              </c:extLst>
            </c:dLbl>
            <c:dLbl>
              <c:idx val="5"/>
              <c:layout>
                <c:manualLayout>
                  <c:x val="-3.4772315784217155E-2"/>
                  <c:y val="-9.10091637929161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8C-6C46-8B57-4ECD3887144B}"/>
                </c:ext>
              </c:extLst>
            </c:dLbl>
            <c:dLbl>
              <c:idx val="6"/>
              <c:layout>
                <c:manualLayout>
                  <c:x val="-3.4772315784217259E-2"/>
                  <c:y val="-6.75229279753893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38C-6C46-8B57-4ECD3887144B}"/>
                </c:ext>
              </c:extLst>
            </c:dLbl>
            <c:dLbl>
              <c:idx val="7"/>
              <c:layout>
                <c:manualLayout>
                  <c:x val="-3.1966118817473015E-2"/>
                  <c:y val="-7.63302664069619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38C-6C46-8B57-4ECD3887144B}"/>
                </c:ext>
              </c:extLst>
            </c:dLbl>
            <c:dLbl>
              <c:idx val="8"/>
              <c:layout>
                <c:manualLayout>
                  <c:x val="-3.6175414267589322E-2"/>
                  <c:y val="-9.10091637929161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38C-6C46-8B57-4ECD388714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 baseline="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Graphs!$B$18:$J$18</c:f>
              <c:strCache>
                <c:ptCount val="9"/>
                <c:pt idx="0">
                  <c:v>FY 2018</c:v>
                </c:pt>
                <c:pt idx="1">
                  <c:v>FY 2019</c:v>
                </c:pt>
                <c:pt idx="2">
                  <c:v>Q1 2020</c:v>
                </c:pt>
                <c:pt idx="3">
                  <c:v>Apr-20</c:v>
                </c:pt>
                <c:pt idx="4">
                  <c:v>FY 2020 (P)</c:v>
                </c:pt>
                <c:pt idx="5">
                  <c:v>FY 2021 (P)</c:v>
                </c:pt>
                <c:pt idx="6">
                  <c:v>FY 2022 (P)</c:v>
                </c:pt>
                <c:pt idx="7">
                  <c:v>FY 2023 (P)</c:v>
                </c:pt>
                <c:pt idx="8">
                  <c:v>FY 2024 (P)</c:v>
                </c:pt>
              </c:strCache>
            </c:strRef>
          </c:cat>
          <c:val>
            <c:numRef>
              <c:f>Graphs!$B$33:$J$33</c:f>
              <c:numCache>
                <c:formatCode>0%</c:formatCode>
                <c:ptCount val="9"/>
                <c:pt idx="0">
                  <c:v>9.1035142071758432E-2</c:v>
                </c:pt>
                <c:pt idx="1">
                  <c:v>0.30441750195710321</c:v>
                </c:pt>
                <c:pt idx="2">
                  <c:v>0.42242533902463097</c:v>
                </c:pt>
                <c:pt idx="3">
                  <c:v>0.54429103535715717</c:v>
                </c:pt>
                <c:pt idx="4">
                  <c:v>0.45501299629806602</c:v>
                </c:pt>
                <c:pt idx="5">
                  <c:v>0.56353573325138839</c:v>
                </c:pt>
                <c:pt idx="6">
                  <c:v>0.63345532712235519</c:v>
                </c:pt>
                <c:pt idx="7">
                  <c:v>0.68538122135831836</c:v>
                </c:pt>
                <c:pt idx="8">
                  <c:v>0.71475816375809031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38C-6C46-8B57-4ECD3887144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6899952"/>
        <c:axId val="421700288"/>
      </c:lineChart>
      <c:catAx>
        <c:axId val="79689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 baseline="0">
                <a:solidFill>
                  <a:schemeClr val="accent3">
                    <a:lumMod val="50000"/>
                  </a:schemeClr>
                </a:solidFill>
              </a:defRPr>
            </a:pPr>
            <a:endParaRPr lang="en-US"/>
          </a:p>
        </c:txPr>
        <c:crossAx val="421700288"/>
        <c:crosses val="autoZero"/>
        <c:auto val="1"/>
        <c:lblAlgn val="ctr"/>
        <c:lblOffset val="100"/>
        <c:noMultiLvlLbl val="0"/>
      </c:catAx>
      <c:valAx>
        <c:axId val="42170028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600" baseline="0">
                <a:solidFill>
                  <a:schemeClr val="accent3">
                    <a:lumMod val="50000"/>
                  </a:schemeClr>
                </a:solidFill>
              </a:defRPr>
            </a:pPr>
            <a:endParaRPr lang="en-US"/>
          </a:p>
        </c:txPr>
        <c:crossAx val="79689995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694386390922824"/>
          <c:y val="0.93188665683452609"/>
          <c:w val="0.44555360328737498"/>
          <c:h val="6.5686204622303804E-2"/>
        </c:manualLayout>
      </c:layout>
      <c:overlay val="0"/>
      <c:txPr>
        <a:bodyPr/>
        <a:lstStyle/>
        <a:p>
          <a:pPr>
            <a:defRPr sz="1600" kern="1300" spc="50" baseline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Regular"/>
              </a:defRPr>
            </a:lvl1pPr>
          </a:lstStyle>
          <a:p>
            <a:fld id="{65788AF2-36AF-DC47-B0C4-7D0F384E5103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Regular"/>
              </a:defRPr>
            </a:lvl1pPr>
          </a:lstStyle>
          <a:p>
            <a:fld id="{44FFDBB9-7086-7045-899D-F2149728F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0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FDBB9-7086-7045-899D-F2149728F1A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0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00b6d7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00b6d7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6200b6d7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5049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FDBB9-7086-7045-899D-F2149728F1A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7A15E7A-7916-A643-B5BD-9B003E6A78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B28DC3E-4A75-674E-B0AA-248153317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B3953B-B971-5947-884E-208DC6BAE1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342F921A-E68D-D848-B882-B78887C87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7801" y="1476377"/>
            <a:ext cx="1942559" cy="4148627"/>
          </a:xfrm>
          <a:custGeom>
            <a:avLst/>
            <a:gdLst>
              <a:gd name="connsiteX0" fmla="*/ 222792 w 1942559"/>
              <a:gd name="connsiteY0" fmla="*/ 0 h 4148627"/>
              <a:gd name="connsiteX1" fmla="*/ 438838 w 1942559"/>
              <a:gd name="connsiteY1" fmla="*/ 0 h 4148627"/>
              <a:gd name="connsiteX2" fmla="*/ 438838 w 1942559"/>
              <a:gd name="connsiteY2" fmla="*/ 29842 h 4148627"/>
              <a:gd name="connsiteX3" fmla="*/ 563331 w 1942559"/>
              <a:gd name="connsiteY3" fmla="*/ 154402 h 4148627"/>
              <a:gd name="connsiteX4" fmla="*/ 1384593 w 1942559"/>
              <a:gd name="connsiteY4" fmla="*/ 154402 h 4148627"/>
              <a:gd name="connsiteX5" fmla="*/ 1509086 w 1942559"/>
              <a:gd name="connsiteY5" fmla="*/ 29842 h 4148627"/>
              <a:gd name="connsiteX6" fmla="*/ 1509086 w 1942559"/>
              <a:gd name="connsiteY6" fmla="*/ 0 h 4148627"/>
              <a:gd name="connsiteX7" fmla="*/ 1719767 w 1942559"/>
              <a:gd name="connsiteY7" fmla="*/ 0 h 4148627"/>
              <a:gd name="connsiteX8" fmla="*/ 1942559 w 1942559"/>
              <a:gd name="connsiteY8" fmla="*/ 222912 h 4148627"/>
              <a:gd name="connsiteX9" fmla="*/ 1942559 w 1942559"/>
              <a:gd name="connsiteY9" fmla="*/ 3925716 h 4148627"/>
              <a:gd name="connsiteX10" fmla="*/ 1719767 w 1942559"/>
              <a:gd name="connsiteY10" fmla="*/ 4148627 h 4148627"/>
              <a:gd name="connsiteX11" fmla="*/ 222792 w 1942559"/>
              <a:gd name="connsiteY11" fmla="*/ 4148627 h 4148627"/>
              <a:gd name="connsiteX12" fmla="*/ 0 w 1942559"/>
              <a:gd name="connsiteY12" fmla="*/ 3925716 h 4148627"/>
              <a:gd name="connsiteX13" fmla="*/ 0 w 1942559"/>
              <a:gd name="connsiteY13" fmla="*/ 222912 h 4148627"/>
              <a:gd name="connsiteX14" fmla="*/ 222792 w 1942559"/>
              <a:gd name="connsiteY14" fmla="*/ 0 h 414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42559" h="4148627">
                <a:moveTo>
                  <a:pt x="222792" y="0"/>
                </a:moveTo>
                <a:lnTo>
                  <a:pt x="438838" y="0"/>
                </a:lnTo>
                <a:lnTo>
                  <a:pt x="438838" y="29842"/>
                </a:lnTo>
                <a:cubicBezTo>
                  <a:pt x="438838" y="98635"/>
                  <a:pt x="494576" y="154402"/>
                  <a:pt x="563331" y="154402"/>
                </a:cubicBezTo>
                <a:lnTo>
                  <a:pt x="1384593" y="154402"/>
                </a:lnTo>
                <a:cubicBezTo>
                  <a:pt x="1453348" y="154402"/>
                  <a:pt x="1509086" y="98635"/>
                  <a:pt x="1509086" y="29842"/>
                </a:cubicBezTo>
                <a:lnTo>
                  <a:pt x="1509086" y="0"/>
                </a:lnTo>
                <a:lnTo>
                  <a:pt x="1719767" y="0"/>
                </a:lnTo>
                <a:cubicBezTo>
                  <a:pt x="1842812" y="0"/>
                  <a:pt x="1942559" y="99801"/>
                  <a:pt x="1942559" y="222912"/>
                </a:cubicBezTo>
                <a:lnTo>
                  <a:pt x="1942559" y="3925716"/>
                </a:lnTo>
                <a:cubicBezTo>
                  <a:pt x="1942559" y="4048827"/>
                  <a:pt x="1842812" y="4148627"/>
                  <a:pt x="1719767" y="4148627"/>
                </a:cubicBezTo>
                <a:lnTo>
                  <a:pt x="222792" y="4148627"/>
                </a:lnTo>
                <a:cubicBezTo>
                  <a:pt x="99748" y="4148627"/>
                  <a:pt x="0" y="4048827"/>
                  <a:pt x="0" y="3925716"/>
                </a:cubicBezTo>
                <a:lnTo>
                  <a:pt x="0" y="222912"/>
                </a:lnTo>
                <a:cubicBezTo>
                  <a:pt x="0" y="99801"/>
                  <a:pt x="99748" y="0"/>
                  <a:pt x="222792" y="0"/>
                </a:cubicBezTo>
                <a:close/>
              </a:path>
            </a:pathLst>
          </a:custGeom>
          <a:pattFill prst="solidDmnd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lang="en-US"/>
              <a:t>Picture</a:t>
            </a:r>
            <a:endParaRPr lang="id-ID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FFF6D6A5-71AA-D04F-92B7-807B08C827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56180" y="1476377"/>
            <a:ext cx="1942559" cy="4148627"/>
          </a:xfrm>
          <a:custGeom>
            <a:avLst/>
            <a:gdLst>
              <a:gd name="connsiteX0" fmla="*/ 222792 w 1942559"/>
              <a:gd name="connsiteY0" fmla="*/ 0 h 4148627"/>
              <a:gd name="connsiteX1" fmla="*/ 438838 w 1942559"/>
              <a:gd name="connsiteY1" fmla="*/ 0 h 4148627"/>
              <a:gd name="connsiteX2" fmla="*/ 438838 w 1942559"/>
              <a:gd name="connsiteY2" fmla="*/ 29842 h 4148627"/>
              <a:gd name="connsiteX3" fmla="*/ 563331 w 1942559"/>
              <a:gd name="connsiteY3" fmla="*/ 154402 h 4148627"/>
              <a:gd name="connsiteX4" fmla="*/ 1384593 w 1942559"/>
              <a:gd name="connsiteY4" fmla="*/ 154402 h 4148627"/>
              <a:gd name="connsiteX5" fmla="*/ 1509086 w 1942559"/>
              <a:gd name="connsiteY5" fmla="*/ 29842 h 4148627"/>
              <a:gd name="connsiteX6" fmla="*/ 1509086 w 1942559"/>
              <a:gd name="connsiteY6" fmla="*/ 0 h 4148627"/>
              <a:gd name="connsiteX7" fmla="*/ 1719767 w 1942559"/>
              <a:gd name="connsiteY7" fmla="*/ 0 h 4148627"/>
              <a:gd name="connsiteX8" fmla="*/ 1942559 w 1942559"/>
              <a:gd name="connsiteY8" fmla="*/ 222912 h 4148627"/>
              <a:gd name="connsiteX9" fmla="*/ 1942559 w 1942559"/>
              <a:gd name="connsiteY9" fmla="*/ 3925716 h 4148627"/>
              <a:gd name="connsiteX10" fmla="*/ 1719767 w 1942559"/>
              <a:gd name="connsiteY10" fmla="*/ 4148627 h 4148627"/>
              <a:gd name="connsiteX11" fmla="*/ 222792 w 1942559"/>
              <a:gd name="connsiteY11" fmla="*/ 4148627 h 4148627"/>
              <a:gd name="connsiteX12" fmla="*/ 0 w 1942559"/>
              <a:gd name="connsiteY12" fmla="*/ 3925716 h 4148627"/>
              <a:gd name="connsiteX13" fmla="*/ 0 w 1942559"/>
              <a:gd name="connsiteY13" fmla="*/ 222912 h 4148627"/>
              <a:gd name="connsiteX14" fmla="*/ 222792 w 1942559"/>
              <a:gd name="connsiteY14" fmla="*/ 0 h 414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42559" h="4148627">
                <a:moveTo>
                  <a:pt x="222792" y="0"/>
                </a:moveTo>
                <a:lnTo>
                  <a:pt x="438838" y="0"/>
                </a:lnTo>
                <a:lnTo>
                  <a:pt x="438838" y="29842"/>
                </a:lnTo>
                <a:cubicBezTo>
                  <a:pt x="438838" y="98635"/>
                  <a:pt x="494576" y="154402"/>
                  <a:pt x="563331" y="154402"/>
                </a:cubicBezTo>
                <a:lnTo>
                  <a:pt x="1384593" y="154402"/>
                </a:lnTo>
                <a:cubicBezTo>
                  <a:pt x="1453348" y="154402"/>
                  <a:pt x="1509086" y="98635"/>
                  <a:pt x="1509086" y="29842"/>
                </a:cubicBezTo>
                <a:lnTo>
                  <a:pt x="1509086" y="0"/>
                </a:lnTo>
                <a:lnTo>
                  <a:pt x="1719767" y="0"/>
                </a:lnTo>
                <a:cubicBezTo>
                  <a:pt x="1842813" y="0"/>
                  <a:pt x="1942559" y="99801"/>
                  <a:pt x="1942559" y="222912"/>
                </a:cubicBezTo>
                <a:lnTo>
                  <a:pt x="1942559" y="3925716"/>
                </a:lnTo>
                <a:cubicBezTo>
                  <a:pt x="1942559" y="4048827"/>
                  <a:pt x="1842813" y="4148627"/>
                  <a:pt x="1719767" y="4148627"/>
                </a:cubicBezTo>
                <a:lnTo>
                  <a:pt x="222792" y="4148627"/>
                </a:lnTo>
                <a:cubicBezTo>
                  <a:pt x="99747" y="4148627"/>
                  <a:pt x="0" y="4048827"/>
                  <a:pt x="0" y="3925716"/>
                </a:cubicBezTo>
                <a:lnTo>
                  <a:pt x="0" y="222912"/>
                </a:lnTo>
                <a:cubicBezTo>
                  <a:pt x="0" y="99801"/>
                  <a:pt x="99747" y="0"/>
                  <a:pt x="222792" y="0"/>
                </a:cubicBezTo>
                <a:close/>
              </a:path>
            </a:pathLst>
          </a:custGeom>
          <a:pattFill prst="solidDmnd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lang="en-US"/>
              <a:t>Picture</a:t>
            </a:r>
            <a:endParaRPr lang="id-ID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B27A0DA9-96C2-024F-A0B5-FB926E246E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84220" y="1144550"/>
            <a:ext cx="2243894" cy="4776807"/>
          </a:xfrm>
          <a:custGeom>
            <a:avLst/>
            <a:gdLst>
              <a:gd name="connsiteX0" fmla="*/ 257352 w 2243894"/>
              <a:gd name="connsiteY0" fmla="*/ 0 h 4776807"/>
              <a:gd name="connsiteX1" fmla="*/ 506912 w 2243894"/>
              <a:gd name="connsiteY1" fmla="*/ 0 h 4776807"/>
              <a:gd name="connsiteX2" fmla="*/ 506912 w 2243894"/>
              <a:gd name="connsiteY2" fmla="*/ 34471 h 4776807"/>
              <a:gd name="connsiteX3" fmla="*/ 650716 w 2243894"/>
              <a:gd name="connsiteY3" fmla="*/ 178353 h 4776807"/>
              <a:gd name="connsiteX4" fmla="*/ 1599375 w 2243894"/>
              <a:gd name="connsiteY4" fmla="*/ 178353 h 4776807"/>
              <a:gd name="connsiteX5" fmla="*/ 1743179 w 2243894"/>
              <a:gd name="connsiteY5" fmla="*/ 34471 h 4776807"/>
              <a:gd name="connsiteX6" fmla="*/ 1743179 w 2243894"/>
              <a:gd name="connsiteY6" fmla="*/ 0 h 4776807"/>
              <a:gd name="connsiteX7" fmla="*/ 1986542 w 2243894"/>
              <a:gd name="connsiteY7" fmla="*/ 0 h 4776807"/>
              <a:gd name="connsiteX8" fmla="*/ 2243894 w 2243894"/>
              <a:gd name="connsiteY8" fmla="*/ 257490 h 4776807"/>
              <a:gd name="connsiteX9" fmla="*/ 2243894 w 2243894"/>
              <a:gd name="connsiteY9" fmla="*/ 4534682 h 4776807"/>
              <a:gd name="connsiteX10" fmla="*/ 2086716 w 2243894"/>
              <a:gd name="connsiteY10" fmla="*/ 4771937 h 4776807"/>
              <a:gd name="connsiteX11" fmla="*/ 2071036 w 2243894"/>
              <a:gd name="connsiteY11" fmla="*/ 4776807 h 4776807"/>
              <a:gd name="connsiteX12" fmla="*/ 172859 w 2243894"/>
              <a:gd name="connsiteY12" fmla="*/ 4776807 h 4776807"/>
              <a:gd name="connsiteX13" fmla="*/ 157180 w 2243894"/>
              <a:gd name="connsiteY13" fmla="*/ 4771937 h 4776807"/>
              <a:gd name="connsiteX14" fmla="*/ 0 w 2243894"/>
              <a:gd name="connsiteY14" fmla="*/ 4534682 h 4776807"/>
              <a:gd name="connsiteX15" fmla="*/ 0 w 2243894"/>
              <a:gd name="connsiteY15" fmla="*/ 257490 h 4776807"/>
              <a:gd name="connsiteX16" fmla="*/ 257352 w 2243894"/>
              <a:gd name="connsiteY16" fmla="*/ 0 h 477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43894" h="4776807">
                <a:moveTo>
                  <a:pt x="257352" y="0"/>
                </a:moveTo>
                <a:lnTo>
                  <a:pt x="506912" y="0"/>
                </a:lnTo>
                <a:lnTo>
                  <a:pt x="506912" y="34471"/>
                </a:lnTo>
                <a:cubicBezTo>
                  <a:pt x="506912" y="113935"/>
                  <a:pt x="571296" y="178353"/>
                  <a:pt x="650716" y="178353"/>
                </a:cubicBezTo>
                <a:lnTo>
                  <a:pt x="1599375" y="178353"/>
                </a:lnTo>
                <a:cubicBezTo>
                  <a:pt x="1678796" y="178353"/>
                  <a:pt x="1743179" y="113935"/>
                  <a:pt x="1743179" y="34471"/>
                </a:cubicBezTo>
                <a:lnTo>
                  <a:pt x="1743179" y="0"/>
                </a:lnTo>
                <a:lnTo>
                  <a:pt x="1986542" y="0"/>
                </a:lnTo>
                <a:cubicBezTo>
                  <a:pt x="2128675" y="0"/>
                  <a:pt x="2243894" y="115282"/>
                  <a:pt x="2243894" y="257490"/>
                </a:cubicBezTo>
                <a:lnTo>
                  <a:pt x="2243894" y="4534682"/>
                </a:lnTo>
                <a:cubicBezTo>
                  <a:pt x="2243894" y="4641338"/>
                  <a:pt x="2179084" y="4732848"/>
                  <a:pt x="2086716" y="4771937"/>
                </a:cubicBezTo>
                <a:lnTo>
                  <a:pt x="2071036" y="4776807"/>
                </a:lnTo>
                <a:lnTo>
                  <a:pt x="172859" y="4776807"/>
                </a:lnTo>
                <a:lnTo>
                  <a:pt x="157180" y="4771937"/>
                </a:lnTo>
                <a:cubicBezTo>
                  <a:pt x="64812" y="4732848"/>
                  <a:pt x="0" y="4641338"/>
                  <a:pt x="0" y="4534682"/>
                </a:cubicBezTo>
                <a:lnTo>
                  <a:pt x="0" y="257490"/>
                </a:lnTo>
                <a:cubicBezTo>
                  <a:pt x="0" y="115282"/>
                  <a:pt x="115221" y="0"/>
                  <a:pt x="257352" y="0"/>
                </a:cubicBezTo>
                <a:close/>
              </a:path>
            </a:pathLst>
          </a:custGeom>
          <a:pattFill prst="solidDmnd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lang="en-US"/>
              <a:t>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89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3953B-B971-5947-884E-208DC6BAE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4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1641F78-A07B-2946-808C-1BA8E8FC016E}"/>
              </a:ext>
            </a:extLst>
          </p:cNvPr>
          <p:cNvSpPr/>
          <p:nvPr userDrawn="1"/>
        </p:nvSpPr>
        <p:spPr>
          <a:xfrm>
            <a:off x="12033738" y="6545400"/>
            <a:ext cx="158262" cy="31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E826A-F676-496D-943F-9B579DC9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493200"/>
            <a:ext cx="10972802" cy="11088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97F75-0A19-49AC-8044-279F24B7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8" y="1676725"/>
            <a:ext cx="10972802" cy="3104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s-ES" dirty="0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CC5A5-085B-425E-AC19-EEF6E91ED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1237" y="6567783"/>
            <a:ext cx="10501163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800" b="0" i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97EA0-7F08-48C2-A1DD-79E84C0F1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545400"/>
            <a:ext cx="332809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 b="1" i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9FB3953B-B971-5947-884E-208DC6BAE1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A4A15FB-7FE5-D64B-BC15-07723484E8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" y="6426433"/>
            <a:ext cx="246185" cy="282701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2D82D0B-8F83-F345-81A8-4B393B76C582}"/>
              </a:ext>
            </a:extLst>
          </p:cNvPr>
          <p:cNvCxnSpPr>
            <a:cxnSpLocks/>
          </p:cNvCxnSpPr>
          <p:nvPr userDrawn="1"/>
        </p:nvCxnSpPr>
        <p:spPr>
          <a:xfrm>
            <a:off x="378429" y="588617"/>
            <a:ext cx="0" cy="37896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3EBD849-5929-8E4C-BD14-E8387ED1C06D}"/>
              </a:ext>
            </a:extLst>
          </p:cNvPr>
          <p:cNvGrpSpPr/>
          <p:nvPr userDrawn="1"/>
        </p:nvGrpSpPr>
        <p:grpSpPr>
          <a:xfrm>
            <a:off x="0" y="-684433"/>
            <a:ext cx="3679286" cy="539826"/>
            <a:chOff x="0" y="-684433"/>
            <a:chExt cx="3679286" cy="539826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19D104D-71C3-DC44-BF53-69E50D9EE418}"/>
                </a:ext>
              </a:extLst>
            </p:cNvPr>
            <p:cNvSpPr/>
            <p:nvPr/>
          </p:nvSpPr>
          <p:spPr>
            <a:xfrm rot="16200000">
              <a:off x="0" y="-684433"/>
              <a:ext cx="539826" cy="539826"/>
            </a:xfrm>
            <a:prstGeom prst="rect">
              <a:avLst/>
            </a:prstGeom>
            <a:solidFill>
              <a:srgbClr val="0A0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E14553C-517B-4E4A-B068-B521A2887090}"/>
                </a:ext>
              </a:extLst>
            </p:cNvPr>
            <p:cNvSpPr/>
            <p:nvPr/>
          </p:nvSpPr>
          <p:spPr>
            <a:xfrm rot="16200000">
              <a:off x="627892" y="-684433"/>
              <a:ext cx="539826" cy="539826"/>
            </a:xfrm>
            <a:prstGeom prst="rect">
              <a:avLst/>
            </a:prstGeom>
            <a:solidFill>
              <a:srgbClr val="575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D516797-98E4-C146-8794-DDB40B0B113D}"/>
                </a:ext>
              </a:extLst>
            </p:cNvPr>
            <p:cNvSpPr/>
            <p:nvPr/>
          </p:nvSpPr>
          <p:spPr>
            <a:xfrm rot="16200000">
              <a:off x="1255784" y="-684433"/>
              <a:ext cx="539826" cy="539826"/>
            </a:xfrm>
            <a:prstGeom prst="rect">
              <a:avLst/>
            </a:prstGeom>
            <a:solidFill>
              <a:srgbClr val="175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309A4C-1081-174E-9ABA-698A59565A66}"/>
                </a:ext>
              </a:extLst>
            </p:cNvPr>
            <p:cNvSpPr/>
            <p:nvPr/>
          </p:nvSpPr>
          <p:spPr>
            <a:xfrm rot="16200000">
              <a:off x="1883676" y="-684433"/>
              <a:ext cx="539826" cy="539826"/>
            </a:xfrm>
            <a:prstGeom prst="rect">
              <a:avLst/>
            </a:prstGeom>
            <a:solidFill>
              <a:srgbClr val="E6E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45BF2A2-6089-ED46-8F69-BEC6C3CF05D3}"/>
                </a:ext>
              </a:extLst>
            </p:cNvPr>
            <p:cNvSpPr/>
            <p:nvPr/>
          </p:nvSpPr>
          <p:spPr>
            <a:xfrm rot="16200000">
              <a:off x="2511568" y="-684433"/>
              <a:ext cx="539826" cy="539826"/>
            </a:xfrm>
            <a:prstGeom prst="rect">
              <a:avLst/>
            </a:prstGeom>
            <a:solidFill>
              <a:srgbClr val="F5F6F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B35DDF1-B535-A74B-99F5-609B77A0CD23}"/>
                </a:ext>
              </a:extLst>
            </p:cNvPr>
            <p:cNvSpPr/>
            <p:nvPr userDrawn="1"/>
          </p:nvSpPr>
          <p:spPr>
            <a:xfrm rot="16200000">
              <a:off x="3139460" y="-684433"/>
              <a:ext cx="539826" cy="539826"/>
            </a:xfrm>
            <a:prstGeom prst="rect">
              <a:avLst/>
            </a:prstGeom>
            <a:solidFill>
              <a:srgbClr val="52C4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70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2" r:id="rId2"/>
    <p:sldLayoutId id="2147483668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">
          <p15:clr>
            <a:srgbClr val="A4A3A4"/>
          </p15:clr>
        </p15:guide>
        <p15:guide id="4" pos="7296">
          <p15:clr>
            <a:srgbClr val="A4A3A4"/>
          </p15:clr>
        </p15:guide>
        <p15:guide id="5" orient="horz" pos="391">
          <p15:clr>
            <a:srgbClr val="A4A3A4"/>
          </p15:clr>
        </p15:guide>
        <p15:guide id="6" orient="horz" pos="3929">
          <p15:clr>
            <a:srgbClr val="A4A3A4"/>
          </p15:clr>
        </p15:guide>
        <p15:guide id="7" orient="horz" pos="300" userDrawn="1">
          <p15:clr>
            <a:srgbClr val="A4A3A4"/>
          </p15:clr>
        </p15:guide>
        <p15:guide id="8" orient="horz" pos="4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tiff"/><Relationship Id="rId4" Type="http://schemas.microsoft.com/office/2007/relationships/hdphoto" Target="../media/hdphoto1.wdp"/><Relationship Id="rId9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hidden="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055" b="85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12EA47C-946F-6B4C-81EB-B14002A3B2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6584" r="15900" b="11354"/>
          <a:stretch/>
        </p:blipFill>
        <p:spPr>
          <a:xfrm flipH="1">
            <a:off x="-1" y="0"/>
            <a:ext cx="12191999" cy="6831230"/>
          </a:xfrm>
          <a:prstGeom prst="rect">
            <a:avLst/>
          </a:prstGeom>
        </p:spPr>
      </p:pic>
      <p:sp>
        <p:nvSpPr>
          <p:cNvPr id="17" name="Filter">
            <a:extLst>
              <a:ext uri="{FF2B5EF4-FFF2-40B4-BE49-F238E27FC236}">
                <a16:creationId xmlns:a16="http://schemas.microsoft.com/office/drawing/2014/main" id="{3F36C831-35B0-6340-9CF1-729E52546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pic>
        <p:nvPicPr>
          <p:cNvPr id="6" name="Log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8" y="632165"/>
            <a:ext cx="3759518" cy="1050867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240BB3-9B3C-D143-A9F3-145CE092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3953B-B971-5947-884E-208DC6BAE124}" type="slidenum">
              <a:rPr lang="en-US" smtClean="0"/>
              <a:t>1</a:t>
            </a:fld>
            <a:endParaRPr lang="en-US"/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80CE901B-7931-2540-819C-6A544AED0A6E}"/>
              </a:ext>
            </a:extLst>
          </p:cNvPr>
          <p:cNvSpPr/>
          <p:nvPr/>
        </p:nvSpPr>
        <p:spPr>
          <a:xfrm>
            <a:off x="6970421" y="1892000"/>
            <a:ext cx="4097019" cy="3837824"/>
          </a:xfrm>
          <a:prstGeom prst="arc">
            <a:avLst>
              <a:gd name="adj1" fmla="val 17301804"/>
              <a:gd name="adj2" fmla="val 1542496"/>
            </a:avLst>
          </a:prstGeom>
          <a:ln w="38100">
            <a:solidFill>
              <a:srgbClr val="FE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83FB39F6-8F16-0A46-B280-8AF96049D80B}"/>
              </a:ext>
            </a:extLst>
          </p:cNvPr>
          <p:cNvSpPr txBox="1"/>
          <p:nvPr/>
        </p:nvSpPr>
        <p:spPr>
          <a:xfrm flipH="1">
            <a:off x="2336123" y="2951947"/>
            <a:ext cx="7519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roxima Nova Semibold" charset="0"/>
              </a:rPr>
              <a:t>Making e-commerce businesses successful by giving them the power of Amazon logistics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6B46FC-112C-5E43-AE1D-015DB06F9A90}"/>
              </a:ext>
            </a:extLst>
          </p:cNvPr>
          <p:cNvGrpSpPr/>
          <p:nvPr/>
        </p:nvGrpSpPr>
        <p:grpSpPr>
          <a:xfrm>
            <a:off x="4453370" y="4539646"/>
            <a:ext cx="7865667" cy="4934860"/>
            <a:chOff x="4453370" y="4032271"/>
            <a:chExt cx="7865667" cy="4934860"/>
          </a:xfrm>
        </p:grpSpPr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7AA5AA23-CBDF-2D46-93B7-1934E99B7383}"/>
                </a:ext>
              </a:extLst>
            </p:cNvPr>
            <p:cNvGrpSpPr/>
            <p:nvPr/>
          </p:nvGrpSpPr>
          <p:grpSpPr>
            <a:xfrm>
              <a:off x="4453370" y="4032271"/>
              <a:ext cx="7865667" cy="4934860"/>
              <a:chOff x="5532731" y="2444629"/>
              <a:chExt cx="5035190" cy="3042378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0E3E06F0-3C23-5C42-B095-61FA586F8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  <a:lum bright="70000" contrast="-70000"/>
                <a:alphaModFix amt="4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2731" y="2444629"/>
                <a:ext cx="5035190" cy="3042378"/>
              </a:xfrm>
              <a:prstGeom prst="rect">
                <a:avLst/>
              </a:prstGeom>
            </p:spPr>
          </p:pic>
          <p:sp>
            <p:nvSpPr>
              <p:cNvPr id="11" name="Oval 30">
                <a:extLst>
                  <a:ext uri="{FF2B5EF4-FFF2-40B4-BE49-F238E27FC236}">
                    <a16:creationId xmlns:a16="http://schemas.microsoft.com/office/drawing/2014/main" id="{FD639C68-9DD2-4F4A-AD19-8B769C279353}"/>
                  </a:ext>
                </a:extLst>
              </p:cNvPr>
              <p:cNvSpPr/>
              <p:nvPr/>
            </p:nvSpPr>
            <p:spPr>
              <a:xfrm>
                <a:off x="6401938" y="3981343"/>
                <a:ext cx="144381" cy="1443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Regular"/>
                </a:endParaRPr>
              </a:p>
            </p:txBody>
          </p:sp>
          <p:sp>
            <p:nvSpPr>
              <p:cNvPr id="12" name="Oval 33">
                <a:extLst>
                  <a:ext uri="{FF2B5EF4-FFF2-40B4-BE49-F238E27FC236}">
                    <a16:creationId xmlns:a16="http://schemas.microsoft.com/office/drawing/2014/main" id="{B46184E4-4386-8846-BABB-9B37618ABB41}"/>
                  </a:ext>
                </a:extLst>
              </p:cNvPr>
              <p:cNvSpPr/>
              <p:nvPr/>
            </p:nvSpPr>
            <p:spPr>
              <a:xfrm>
                <a:off x="8196362" y="4346263"/>
                <a:ext cx="144381" cy="1443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Regular"/>
                </a:endParaRPr>
              </a:p>
            </p:txBody>
          </p:sp>
          <p:sp>
            <p:nvSpPr>
              <p:cNvPr id="13" name="Oval 35">
                <a:extLst>
                  <a:ext uri="{FF2B5EF4-FFF2-40B4-BE49-F238E27FC236}">
                    <a16:creationId xmlns:a16="http://schemas.microsoft.com/office/drawing/2014/main" id="{45D1785B-1C2C-7242-A95C-891800B49150}"/>
                  </a:ext>
                </a:extLst>
              </p:cNvPr>
              <p:cNvSpPr/>
              <p:nvPr/>
            </p:nvSpPr>
            <p:spPr>
              <a:xfrm>
                <a:off x="8823150" y="3529261"/>
                <a:ext cx="144381" cy="1443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Regular"/>
                </a:endParaRPr>
              </a:p>
            </p:txBody>
          </p:sp>
          <p:sp>
            <p:nvSpPr>
              <p:cNvPr id="14" name="Oval 36">
                <a:extLst>
                  <a:ext uri="{FF2B5EF4-FFF2-40B4-BE49-F238E27FC236}">
                    <a16:creationId xmlns:a16="http://schemas.microsoft.com/office/drawing/2014/main" id="{DAE76324-2A33-0E42-B93F-61BFD400F72E}"/>
                  </a:ext>
                </a:extLst>
              </p:cNvPr>
              <p:cNvSpPr/>
              <p:nvPr/>
            </p:nvSpPr>
            <p:spPr>
              <a:xfrm>
                <a:off x="9868178" y="3384882"/>
                <a:ext cx="144381" cy="1443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Regular"/>
                </a:endParaRPr>
              </a:p>
            </p:txBody>
          </p:sp>
          <p:sp>
            <p:nvSpPr>
              <p:cNvPr id="15" name="Oval 37">
                <a:extLst>
                  <a:ext uri="{FF2B5EF4-FFF2-40B4-BE49-F238E27FC236}">
                    <a16:creationId xmlns:a16="http://schemas.microsoft.com/office/drawing/2014/main" id="{9B34A9DE-7D67-2443-825B-CB73A71946EC}"/>
                  </a:ext>
                </a:extLst>
              </p:cNvPr>
              <p:cNvSpPr/>
              <p:nvPr/>
            </p:nvSpPr>
            <p:spPr>
              <a:xfrm>
                <a:off x="9297542" y="4689387"/>
                <a:ext cx="144381" cy="14437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Regular"/>
                </a:endParaRPr>
              </a:p>
            </p:txBody>
          </p:sp>
          <p:sp>
            <p:nvSpPr>
              <p:cNvPr id="16" name="Oval 40">
                <a:extLst>
                  <a:ext uri="{FF2B5EF4-FFF2-40B4-BE49-F238E27FC236}">
                    <a16:creationId xmlns:a16="http://schemas.microsoft.com/office/drawing/2014/main" id="{A519902E-5769-9247-B2CC-0D047428600F}"/>
                  </a:ext>
                </a:extLst>
              </p:cNvPr>
              <p:cNvSpPr/>
              <p:nvPr/>
            </p:nvSpPr>
            <p:spPr>
              <a:xfrm>
                <a:off x="9024208" y="4123376"/>
                <a:ext cx="144381" cy="14437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Regular"/>
                </a:endParaRPr>
              </a:p>
            </p:txBody>
          </p:sp>
        </p:grp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ED71201-0B64-8A4C-B3E2-99026B3C1A12}"/>
                </a:ext>
              </a:extLst>
            </p:cNvPr>
            <p:cNvSpPr/>
            <p:nvPr/>
          </p:nvSpPr>
          <p:spPr>
            <a:xfrm>
              <a:off x="9593461" y="5795910"/>
              <a:ext cx="225544" cy="225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234BC1C-4C03-4B4B-9ED6-87E37E256DEA}"/>
                </a:ext>
              </a:extLst>
            </p:cNvPr>
            <p:cNvSpPr/>
            <p:nvPr/>
          </p:nvSpPr>
          <p:spPr>
            <a:xfrm>
              <a:off x="11234371" y="5557915"/>
              <a:ext cx="225544" cy="225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C70464D3-DDDA-D448-A59F-FC357D7E312B}"/>
                </a:ext>
              </a:extLst>
            </p:cNvPr>
            <p:cNvSpPr/>
            <p:nvPr/>
          </p:nvSpPr>
          <p:spPr>
            <a:xfrm>
              <a:off x="5810601" y="6528683"/>
              <a:ext cx="225544" cy="225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DFE4CDD-E47C-F34E-BC1F-D5348F858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927" y="408890"/>
            <a:ext cx="1939454" cy="1939454"/>
          </a:xfrm>
          <a:prstGeom prst="rect">
            <a:avLst/>
          </a:prstGeom>
          <a:effectLst>
            <a:outerShdw blurRad="381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0D360E-AD1B-5546-B7A7-2ABC7781A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132" y="4525390"/>
            <a:ext cx="1614568" cy="1614568"/>
          </a:xfrm>
          <a:prstGeom prst="rect">
            <a:avLst/>
          </a:prstGeom>
          <a:effectLst>
            <a:outerShdw blurRad="381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Oval 11">
            <a:extLst>
              <a:ext uri="{FF2B5EF4-FFF2-40B4-BE49-F238E27FC236}">
                <a16:creationId xmlns:a16="http://schemas.microsoft.com/office/drawing/2014/main" id="{862C2186-3DEF-1B40-A308-EB7924BFDE93}"/>
              </a:ext>
            </a:extLst>
          </p:cNvPr>
          <p:cNvSpPr/>
          <p:nvPr/>
        </p:nvSpPr>
        <p:spPr>
          <a:xfrm>
            <a:off x="-483571" y="3373421"/>
            <a:ext cx="4423600" cy="4423598"/>
          </a:xfrm>
          <a:prstGeom prst="ellipse">
            <a:avLst/>
          </a:prstGeom>
          <a:noFill/>
          <a:ln w="254000">
            <a:solidFill>
              <a:schemeClr val="bg1">
                <a:alpha val="20000"/>
              </a:schemeClr>
            </a:solidFill>
          </a:ln>
          <a:effectLst>
            <a:outerShdw blurRad="1155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EDCABFD6-6952-A44D-B036-510C3CD05FD6}"/>
              </a:ext>
            </a:extLst>
          </p:cNvPr>
          <p:cNvSpPr/>
          <p:nvPr/>
        </p:nvSpPr>
        <p:spPr>
          <a:xfrm>
            <a:off x="7195596" y="-442506"/>
            <a:ext cx="3642250" cy="3642247"/>
          </a:xfrm>
          <a:prstGeom prst="ellipse">
            <a:avLst/>
          </a:prstGeom>
          <a:noFill/>
          <a:ln w="254000">
            <a:solidFill>
              <a:schemeClr val="bg1">
                <a:alpha val="20000"/>
              </a:schemeClr>
            </a:solidFill>
          </a:ln>
          <a:effectLst>
            <a:outerShdw blurRad="1155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DDC3E6B7-0AF1-4F06-821F-DD059365B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614" y="4451846"/>
            <a:ext cx="2268000" cy="226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683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83F4DCB2-67C1-074B-AC40-B2D894D1FFAC}"/>
              </a:ext>
            </a:extLst>
          </p:cNvPr>
          <p:cNvSpPr txBox="1"/>
          <p:nvPr/>
        </p:nvSpPr>
        <p:spPr>
          <a:xfrm>
            <a:off x="640796" y="455925"/>
            <a:ext cx="1115880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FC Rent and FC Costs</a:t>
            </a:r>
          </a:p>
          <a:p>
            <a:pPr algn="l"/>
            <a:endParaRPr lang="en-US" sz="3600" dirty="0">
              <a:solidFill>
                <a:srgbClr val="0A08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6C4130-09B9-0746-8B56-30319AC7A700}"/>
              </a:ext>
            </a:extLst>
          </p:cNvPr>
          <p:cNvSpPr/>
          <p:nvPr/>
        </p:nvSpPr>
        <p:spPr>
          <a:xfrm>
            <a:off x="6969760" y="1380867"/>
            <a:ext cx="47345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FC costs  as a % of net revenue went down </a:t>
            </a:r>
            <a:r>
              <a:rPr lang="en-US" u="sng" dirty="0"/>
              <a:t>21 points </a:t>
            </a:r>
            <a:r>
              <a:rPr lang="en-US" dirty="0"/>
              <a:t>from 55% in 2018 to 34% in Q1 2020.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April 2020, our FC costs as a % of net revenue was down another 11 points to 24%.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steady state closer to 12% - which </a:t>
            </a:r>
            <a:r>
              <a:rPr lang="en-US" u="sng" dirty="0"/>
              <a:t>includes</a:t>
            </a:r>
            <a:r>
              <a:rPr lang="en-US" dirty="0"/>
              <a:t> the rent and operations expense of adding an additional FC at the end of 2021/early 2022. </a:t>
            </a:r>
          </a:p>
        </p:txBody>
      </p:sp>
      <p:pic>
        <p:nvPicPr>
          <p:cNvPr id="3" name="Picture 2" descr="A picture containing track, blue, white, city&#10;&#10;Description automatically generated">
            <a:extLst>
              <a:ext uri="{FF2B5EF4-FFF2-40B4-BE49-F238E27FC236}">
                <a16:creationId xmlns:a16="http://schemas.microsoft.com/office/drawing/2014/main" id="{1BA6C756-7B32-3A44-B5F0-41E6EE52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6" y="1381453"/>
            <a:ext cx="5588000" cy="1397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97A90-21F2-3042-9700-6EA9FCF4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0" y="2890213"/>
            <a:ext cx="5606832" cy="31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37B8C1A9-E9D0-3A47-9EBC-0D1D299149D4}"/>
              </a:ext>
            </a:extLst>
          </p:cNvPr>
          <p:cNvSpPr txBox="1"/>
          <p:nvPr/>
        </p:nvSpPr>
        <p:spPr>
          <a:xfrm>
            <a:off x="640796" y="455925"/>
            <a:ext cx="1115880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  <a:p>
            <a:pPr algn="l"/>
            <a:endParaRPr lang="en-US" sz="3600" dirty="0">
              <a:solidFill>
                <a:srgbClr val="0A08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D08B2E56-799F-E049-A486-876269A64E23}"/>
              </a:ext>
            </a:extLst>
          </p:cNvPr>
          <p:cNvSpPr/>
          <p:nvPr/>
        </p:nvSpPr>
        <p:spPr>
          <a:xfrm>
            <a:off x="392396" y="1157967"/>
            <a:ext cx="8043263" cy="4206513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6CE71BF-E35E-D242-BC50-F62EE5210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096577"/>
              </p:ext>
            </p:extLst>
          </p:nvPr>
        </p:nvGraphicFramePr>
        <p:xfrm>
          <a:off x="980998" y="1373592"/>
          <a:ext cx="7454661" cy="4896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BD0D654-549F-0C4F-BB1E-D69D6F498316}"/>
              </a:ext>
            </a:extLst>
          </p:cNvPr>
          <p:cNvSpPr/>
          <p:nvPr/>
        </p:nvSpPr>
        <p:spPr>
          <a:xfrm>
            <a:off x="2910336" y="1148080"/>
            <a:ext cx="1617180" cy="4631181"/>
          </a:xfrm>
          <a:prstGeom prst="rect">
            <a:avLst/>
          </a:prstGeom>
          <a:solidFill>
            <a:schemeClr val="tx1">
              <a:lumMod val="25000"/>
              <a:lumOff val="7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BE20E61-C62C-2548-B617-77A4B32D43EE}"/>
              </a:ext>
            </a:extLst>
          </p:cNvPr>
          <p:cNvSpPr txBox="1"/>
          <p:nvPr/>
        </p:nvSpPr>
        <p:spPr>
          <a:xfrm>
            <a:off x="3077167" y="1190346"/>
            <a:ext cx="1283517" cy="291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1600" b="1" dirty="0"/>
              <a:t>Actuals YTD 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D265A-D166-D147-A134-5854BC459948}"/>
              </a:ext>
            </a:extLst>
          </p:cNvPr>
          <p:cNvSpPr/>
          <p:nvPr/>
        </p:nvSpPr>
        <p:spPr>
          <a:xfrm>
            <a:off x="8824190" y="1147807"/>
            <a:ext cx="33678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net result of : </a:t>
            </a:r>
          </a:p>
          <a:p>
            <a:r>
              <a:rPr lang="en-US" dirty="0"/>
              <a:t>1. Shipping Efficiencies</a:t>
            </a:r>
          </a:p>
          <a:p>
            <a:r>
              <a:rPr lang="en-US" dirty="0"/>
              <a:t>2. Labor Efficiencies </a:t>
            </a:r>
          </a:p>
          <a:p>
            <a:r>
              <a:rPr lang="en-US" dirty="0"/>
              <a:t>3. FC Fixed Costs remaining fixed </a:t>
            </a:r>
          </a:p>
          <a:p>
            <a:endParaRPr lang="en-US" dirty="0"/>
          </a:p>
          <a:p>
            <a:r>
              <a:rPr lang="en-US" dirty="0"/>
              <a:t>Our Contribution Margins have grown from 9% in 2018 to 30% in 2019 to 54% in April 2020 and steady state to 71%. </a:t>
            </a:r>
          </a:p>
        </p:txBody>
      </p:sp>
    </p:spTree>
    <p:extLst>
      <p:ext uri="{BB962C8B-B14F-4D97-AF65-F5344CB8AC3E}">
        <p14:creationId xmlns:p14="http://schemas.microsoft.com/office/powerpoint/2010/main" val="19053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37B8C1A9-E9D0-3A47-9EBC-0D1D299149D4}"/>
              </a:ext>
            </a:extLst>
          </p:cNvPr>
          <p:cNvSpPr txBox="1"/>
          <p:nvPr/>
        </p:nvSpPr>
        <p:spPr>
          <a:xfrm>
            <a:off x="640796" y="455925"/>
            <a:ext cx="1115880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EBITDA Margins</a:t>
            </a:r>
          </a:p>
          <a:p>
            <a:pPr algn="l"/>
            <a:endParaRPr lang="en-US" sz="3600" dirty="0">
              <a:solidFill>
                <a:srgbClr val="0A083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D265A-D166-D147-A134-5854BC459948}"/>
              </a:ext>
            </a:extLst>
          </p:cNvPr>
          <p:cNvSpPr/>
          <p:nvPr/>
        </p:nvSpPr>
        <p:spPr>
          <a:xfrm>
            <a:off x="6451600" y="1321417"/>
            <a:ext cx="574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EBITDA $= CM $ - HQ Costs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EBITDA Margin %= (EBITDA $ / Net Revenue $) %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DEEA7A-8FC0-8948-8303-9B1775D3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" y="1294130"/>
            <a:ext cx="5820410" cy="1458448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F036453-4165-BF40-9505-CF34AF81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" y="2835384"/>
            <a:ext cx="5972810" cy="33664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DE923C-F4A1-0946-8783-A825F2974407}"/>
              </a:ext>
            </a:extLst>
          </p:cNvPr>
          <p:cNvSpPr/>
          <p:nvPr/>
        </p:nvSpPr>
        <p:spPr>
          <a:xfrm>
            <a:off x="6466806" y="1909910"/>
            <a:ext cx="5246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EBITDA margins are </a:t>
            </a:r>
            <a:r>
              <a:rPr lang="en-US" u="sng" dirty="0"/>
              <a:t>41% </a:t>
            </a:r>
            <a:r>
              <a:rPr lang="en-US" dirty="0"/>
              <a:t>- more than double compared to a typical 3PL  while still investing in growth aggressively. </a:t>
            </a:r>
          </a:p>
        </p:txBody>
      </p:sp>
    </p:spTree>
    <p:extLst>
      <p:ext uri="{BB962C8B-B14F-4D97-AF65-F5344CB8AC3E}">
        <p14:creationId xmlns:p14="http://schemas.microsoft.com/office/powerpoint/2010/main" val="18691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6">
            <a:extLst>
              <a:ext uri="{FF2B5EF4-FFF2-40B4-BE49-F238E27FC236}">
                <a16:creationId xmlns:a16="http://schemas.microsoft.com/office/drawing/2014/main" id="{7E06F902-DF7A-8044-B9E9-8BCF12A99A21}"/>
              </a:ext>
            </a:extLst>
          </p:cNvPr>
          <p:cNvSpPr/>
          <p:nvPr/>
        </p:nvSpPr>
        <p:spPr>
          <a:xfrm>
            <a:off x="0" y="3428999"/>
            <a:ext cx="12344400" cy="207433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Google Shape;217;p29"/>
          <p:cNvSpPr txBox="1"/>
          <p:nvPr/>
        </p:nvSpPr>
        <p:spPr>
          <a:xfrm>
            <a:off x="15022275" y="3881175"/>
            <a:ext cx="17517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2" name="TextBox 17">
            <a:extLst>
              <a:ext uri="{FF2B5EF4-FFF2-40B4-BE49-F238E27FC236}">
                <a16:creationId xmlns:a16="http://schemas.microsoft.com/office/drawing/2014/main" id="{4E2507AF-BCC6-3B43-A015-97BC3AE438C1}"/>
              </a:ext>
            </a:extLst>
          </p:cNvPr>
          <p:cNvSpPr txBox="1"/>
          <p:nvPr/>
        </p:nvSpPr>
        <p:spPr>
          <a:xfrm>
            <a:off x="609599" y="494726"/>
            <a:ext cx="113055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5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mission is to be the default logistics and fulfillment solution for the Direct-to-Consumer Ecosystem 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E0C2AE7-B432-D34C-85CF-B2331388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426433"/>
            <a:ext cx="246185" cy="282701"/>
          </a:xfrm>
          <a:prstGeom prst="rect">
            <a:avLst/>
          </a:prstGeom>
        </p:spPr>
      </p:pic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2DCFF443-D88F-6D4D-90E2-E0EABF2A1AD1}"/>
              </a:ext>
            </a:extLst>
          </p:cNvPr>
          <p:cNvCxnSpPr>
            <a:cxnSpLocks/>
          </p:cNvCxnSpPr>
          <p:nvPr/>
        </p:nvCxnSpPr>
        <p:spPr>
          <a:xfrm>
            <a:off x="378429" y="620713"/>
            <a:ext cx="0" cy="3424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Marcador de número de diapositiva 98">
            <a:extLst>
              <a:ext uri="{FF2B5EF4-FFF2-40B4-BE49-F238E27FC236}">
                <a16:creationId xmlns:a16="http://schemas.microsoft.com/office/drawing/2014/main" id="{7DB45E66-775A-8E45-A744-9F0E67BCB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B3953B-B971-5947-884E-208DC6BAE124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577B19-0F94-524E-B989-27F42B2FB8A1}"/>
              </a:ext>
            </a:extLst>
          </p:cNvPr>
          <p:cNvGrpSpPr/>
          <p:nvPr/>
        </p:nvGrpSpPr>
        <p:grpSpPr>
          <a:xfrm>
            <a:off x="3072252" y="2878370"/>
            <a:ext cx="1658532" cy="1879031"/>
            <a:chOff x="2941665" y="2135546"/>
            <a:chExt cx="1658532" cy="1879031"/>
          </a:xfrm>
        </p:grpSpPr>
        <p:sp>
          <p:nvSpPr>
            <p:cNvPr id="27" name="Rectángulo redondeado 1">
              <a:extLst>
                <a:ext uri="{FF2B5EF4-FFF2-40B4-BE49-F238E27FC236}">
                  <a16:creationId xmlns:a16="http://schemas.microsoft.com/office/drawing/2014/main" id="{70629CF5-17B5-0A40-BD0A-4981210C4036}"/>
                </a:ext>
              </a:extLst>
            </p:cNvPr>
            <p:cNvSpPr/>
            <p:nvPr/>
          </p:nvSpPr>
          <p:spPr>
            <a:xfrm>
              <a:off x="2943221" y="2135546"/>
              <a:ext cx="1656976" cy="1879031"/>
            </a:xfrm>
            <a:prstGeom prst="roundRect">
              <a:avLst/>
            </a:prstGeom>
            <a:ln>
              <a:noFill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solidFill>
                  <a:schemeClr val="accent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C89F78-7188-624C-8662-9B948761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0556" y="2967581"/>
              <a:ext cx="576173" cy="576173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4B82D494-B9D0-1A4B-8AA9-76DFA5C975BD}"/>
                </a:ext>
              </a:extLst>
            </p:cNvPr>
            <p:cNvSpPr txBox="1">
              <a:spLocks/>
            </p:cNvSpPr>
            <p:nvPr/>
          </p:nvSpPr>
          <p:spPr>
            <a:xfrm>
              <a:off x="2941665" y="2465483"/>
              <a:ext cx="1656976" cy="33592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Marketing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163D1B-B23B-9F49-B9E6-71D08D4AFD1D}"/>
              </a:ext>
            </a:extLst>
          </p:cNvPr>
          <p:cNvGrpSpPr/>
          <p:nvPr/>
        </p:nvGrpSpPr>
        <p:grpSpPr>
          <a:xfrm>
            <a:off x="5146060" y="2878370"/>
            <a:ext cx="1656977" cy="1879031"/>
            <a:chOff x="5015862" y="2135546"/>
            <a:chExt cx="1656977" cy="1879031"/>
          </a:xfrm>
        </p:grpSpPr>
        <p:sp>
          <p:nvSpPr>
            <p:cNvPr id="26" name="Rectángulo redondeado 1">
              <a:extLst>
                <a:ext uri="{FF2B5EF4-FFF2-40B4-BE49-F238E27FC236}">
                  <a16:creationId xmlns:a16="http://schemas.microsoft.com/office/drawing/2014/main" id="{D7EAE8BB-F1DC-E846-80BD-86A0B1AA9165}"/>
                </a:ext>
              </a:extLst>
            </p:cNvPr>
            <p:cNvSpPr/>
            <p:nvPr/>
          </p:nvSpPr>
          <p:spPr>
            <a:xfrm>
              <a:off x="5015863" y="2135546"/>
              <a:ext cx="1656976" cy="1879031"/>
            </a:xfrm>
            <a:prstGeom prst="roundRect">
              <a:avLst/>
            </a:prstGeom>
            <a:ln>
              <a:noFill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solidFill>
                  <a:schemeClr val="accent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9B7CEF-AF8D-B74B-8F65-C703267A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9533" y="3122338"/>
              <a:ext cx="983503" cy="412963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BB52D5EA-96CD-5C40-B70D-57E03C7504E5}"/>
                </a:ext>
              </a:extLst>
            </p:cNvPr>
            <p:cNvSpPr txBox="1">
              <a:spLocks/>
            </p:cNvSpPr>
            <p:nvPr/>
          </p:nvSpPr>
          <p:spPr>
            <a:xfrm>
              <a:off x="5015862" y="2465483"/>
              <a:ext cx="1640432" cy="33592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Payments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9CF9EE-1D7B-6B45-B77D-90AA96A35CA9}"/>
              </a:ext>
            </a:extLst>
          </p:cNvPr>
          <p:cNvGrpSpPr/>
          <p:nvPr/>
        </p:nvGrpSpPr>
        <p:grpSpPr>
          <a:xfrm>
            <a:off x="7218313" y="2878370"/>
            <a:ext cx="1656977" cy="1879031"/>
            <a:chOff x="7088504" y="2135546"/>
            <a:chExt cx="1656977" cy="1879031"/>
          </a:xfrm>
        </p:grpSpPr>
        <p:sp>
          <p:nvSpPr>
            <p:cNvPr id="25" name="Rectángulo redondeado 1">
              <a:extLst>
                <a:ext uri="{FF2B5EF4-FFF2-40B4-BE49-F238E27FC236}">
                  <a16:creationId xmlns:a16="http://schemas.microsoft.com/office/drawing/2014/main" id="{AB9D73B6-7C1E-6A4C-A414-FA1092DF541D}"/>
                </a:ext>
              </a:extLst>
            </p:cNvPr>
            <p:cNvSpPr/>
            <p:nvPr/>
          </p:nvSpPr>
          <p:spPr>
            <a:xfrm>
              <a:off x="7088505" y="2135546"/>
              <a:ext cx="1656976" cy="1879031"/>
            </a:xfrm>
            <a:prstGeom prst="roundRect">
              <a:avLst/>
            </a:prstGeom>
            <a:ln>
              <a:noFill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solidFill>
                  <a:schemeClr val="accent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B49672-A8C8-C84B-BB0C-B8D3AB8B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4176" y="3110754"/>
              <a:ext cx="1079500" cy="436130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D25E9DE-EC18-9B42-B0D9-9D2843D9C5B2}"/>
                </a:ext>
              </a:extLst>
            </p:cNvPr>
            <p:cNvSpPr txBox="1">
              <a:spLocks/>
            </p:cNvSpPr>
            <p:nvPr/>
          </p:nvSpPr>
          <p:spPr>
            <a:xfrm>
              <a:off x="7088504" y="2465483"/>
              <a:ext cx="1656977" cy="33592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Credit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62E30A-76CB-5E40-B404-32E9378C4F37}"/>
              </a:ext>
            </a:extLst>
          </p:cNvPr>
          <p:cNvGrpSpPr/>
          <p:nvPr/>
        </p:nvGrpSpPr>
        <p:grpSpPr>
          <a:xfrm>
            <a:off x="9290567" y="2878370"/>
            <a:ext cx="1656976" cy="1879031"/>
            <a:chOff x="9161147" y="2135546"/>
            <a:chExt cx="1656976" cy="1879031"/>
          </a:xfrm>
        </p:grpSpPr>
        <p:sp>
          <p:nvSpPr>
            <p:cNvPr id="22" name="Rectángulo redondeado 1">
              <a:extLst>
                <a:ext uri="{FF2B5EF4-FFF2-40B4-BE49-F238E27FC236}">
                  <a16:creationId xmlns:a16="http://schemas.microsoft.com/office/drawing/2014/main" id="{1E1DBA9C-C8BD-5544-A472-3BCE25515A48}"/>
                </a:ext>
              </a:extLst>
            </p:cNvPr>
            <p:cNvSpPr/>
            <p:nvPr/>
          </p:nvSpPr>
          <p:spPr>
            <a:xfrm>
              <a:off x="9161147" y="2135546"/>
              <a:ext cx="1656976" cy="1879031"/>
            </a:xfrm>
            <a:prstGeom prst="roundRect">
              <a:avLst/>
            </a:prstGeom>
            <a:ln>
              <a:noFill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solidFill>
                  <a:schemeClr val="accent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11C9D2-2AE3-B745-B26C-E0C1CA0F0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4261" y="2974549"/>
              <a:ext cx="1390749" cy="811270"/>
            </a:xfrm>
            <a:prstGeom prst="rect">
              <a:avLst/>
            </a:prstGeom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1EC41695-79A3-A848-8BAE-AEE6CE3D3ADE}"/>
                </a:ext>
              </a:extLst>
            </p:cNvPr>
            <p:cNvSpPr txBox="1">
              <a:spLocks/>
            </p:cNvSpPr>
            <p:nvPr/>
          </p:nvSpPr>
          <p:spPr>
            <a:xfrm>
              <a:off x="9164555" y="2465483"/>
              <a:ext cx="1650160" cy="33592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Logistics </a:t>
              </a:r>
              <a:b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</a:br>
              <a: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&amp; Fulfillment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04FC0D-BC30-044C-9873-824BAF2E6B0C}"/>
              </a:ext>
            </a:extLst>
          </p:cNvPr>
          <p:cNvGrpSpPr/>
          <p:nvPr/>
        </p:nvGrpSpPr>
        <p:grpSpPr>
          <a:xfrm>
            <a:off x="1000000" y="2878370"/>
            <a:ext cx="1656976" cy="1879031"/>
            <a:chOff x="1000000" y="3075062"/>
            <a:chExt cx="1656976" cy="1879031"/>
          </a:xfrm>
        </p:grpSpPr>
        <p:sp>
          <p:nvSpPr>
            <p:cNvPr id="28" name="Rectángulo redondeado 1">
              <a:extLst>
                <a:ext uri="{FF2B5EF4-FFF2-40B4-BE49-F238E27FC236}">
                  <a16:creationId xmlns:a16="http://schemas.microsoft.com/office/drawing/2014/main" id="{C33F4187-71A6-BE4F-9BB8-CAE0E84D649F}"/>
                </a:ext>
              </a:extLst>
            </p:cNvPr>
            <p:cNvSpPr/>
            <p:nvPr/>
          </p:nvSpPr>
          <p:spPr>
            <a:xfrm>
              <a:off x="1000000" y="3075062"/>
              <a:ext cx="1656976" cy="1879031"/>
            </a:xfrm>
            <a:prstGeom prst="roundRect">
              <a:avLst/>
            </a:prstGeom>
            <a:ln>
              <a:noFill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solidFill>
                  <a:schemeClr val="accent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4988AFF-D57A-A841-954F-A330F0D3ABC1}"/>
                </a:ext>
              </a:extLst>
            </p:cNvPr>
            <p:cNvSpPr txBox="1">
              <a:spLocks/>
            </p:cNvSpPr>
            <p:nvPr/>
          </p:nvSpPr>
          <p:spPr>
            <a:xfrm>
              <a:off x="1000000" y="3404999"/>
              <a:ext cx="1656976" cy="335920"/>
            </a:xfrm>
            <a:prstGeom prst="rect">
              <a:avLst/>
            </a:prstGeom>
          </p:spPr>
          <p:txBody>
            <a:bodyPr lIns="0" tIns="0" rIns="0" bIns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Platform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E71837-7029-8243-B753-BA2F3022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2147" y="3936942"/>
              <a:ext cx="1272682" cy="670279"/>
            </a:xfrm>
            <a:prstGeom prst="rect">
              <a:avLst/>
            </a:prstGeom>
          </p:spPr>
        </p:pic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235B78C-87DA-FA42-AD0A-CCEA6A4ED43D}"/>
              </a:ext>
            </a:extLst>
          </p:cNvPr>
          <p:cNvSpPr/>
          <p:nvPr/>
        </p:nvSpPr>
        <p:spPr>
          <a:xfrm>
            <a:off x="609600" y="2444810"/>
            <a:ext cx="10847294" cy="2729753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CACC2F-DDFA-1042-AE84-8F6AD53DA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529" y="3705181"/>
            <a:ext cx="1448696" cy="8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7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BFA1B8C-2551-4B4E-861C-46EEDDE1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426433"/>
            <a:ext cx="246185" cy="282701"/>
          </a:xfrm>
          <a:prstGeom prst="rect">
            <a:avLst/>
          </a:prstGeom>
        </p:spPr>
      </p:pic>
      <p:sp>
        <p:nvSpPr>
          <p:cNvPr id="163" name="TextBox 17">
            <a:extLst>
              <a:ext uri="{FF2B5EF4-FFF2-40B4-BE49-F238E27FC236}">
                <a16:creationId xmlns:a16="http://schemas.microsoft.com/office/drawing/2014/main" id="{6DC74679-7860-6549-9F9A-996466137B5F}"/>
              </a:ext>
            </a:extLst>
          </p:cNvPr>
          <p:cNvSpPr txBox="1"/>
          <p:nvPr/>
        </p:nvSpPr>
        <p:spPr>
          <a:xfrm>
            <a:off x="589996" y="242565"/>
            <a:ext cx="1115880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Contribution Margin % has grown from 9% in 2018 to 54% in April 2020. </a:t>
            </a:r>
          </a:p>
        </p:txBody>
      </p:sp>
      <p:sp>
        <p:nvSpPr>
          <p:cNvPr id="1027" name="Marcador de número de diapositiva 1026">
            <a:extLst>
              <a:ext uri="{FF2B5EF4-FFF2-40B4-BE49-F238E27FC236}">
                <a16:creationId xmlns:a16="http://schemas.microsoft.com/office/drawing/2014/main" id="{E21396BE-EF3A-6745-B8FD-A51331920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B3953B-B971-5947-884E-208DC6BAE1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FAC09-5BCD-954D-AD71-8418CB65C2E1}"/>
              </a:ext>
            </a:extLst>
          </p:cNvPr>
          <p:cNvGrpSpPr/>
          <p:nvPr/>
        </p:nvGrpSpPr>
        <p:grpSpPr>
          <a:xfrm>
            <a:off x="457200" y="1720339"/>
            <a:ext cx="11582400" cy="4706094"/>
            <a:chOff x="457200" y="1459036"/>
            <a:chExt cx="11582400" cy="4706094"/>
          </a:xfrm>
        </p:grpSpPr>
        <p:sp>
          <p:nvSpPr>
            <p:cNvPr id="29" name="Rectángulo 5">
              <a:extLst>
                <a:ext uri="{FF2B5EF4-FFF2-40B4-BE49-F238E27FC236}">
                  <a16:creationId xmlns:a16="http://schemas.microsoft.com/office/drawing/2014/main" id="{4BCB2F7D-80F6-204F-8D09-84712C4DC81C}"/>
                </a:ext>
              </a:extLst>
            </p:cNvPr>
            <p:cNvSpPr/>
            <p:nvPr/>
          </p:nvSpPr>
          <p:spPr>
            <a:xfrm>
              <a:off x="457200" y="1468120"/>
              <a:ext cx="11582400" cy="4246116"/>
            </a:xfrm>
            <a:prstGeom prst="rect">
              <a:avLst/>
            </a:prstGeom>
            <a:solidFill>
              <a:srgbClr val="F5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448DA874-3B94-BF45-97FC-5E636B2A01A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83344451"/>
                </p:ext>
              </p:extLst>
            </p:nvPr>
          </p:nvGraphicFramePr>
          <p:xfrm>
            <a:off x="1259839" y="1666240"/>
            <a:ext cx="10165447" cy="44988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BF8D23-4B2E-D44A-82D1-ED026D46CFD4}"/>
                </a:ext>
              </a:extLst>
            </p:cNvPr>
            <p:cNvSpPr/>
            <p:nvPr/>
          </p:nvSpPr>
          <p:spPr>
            <a:xfrm>
              <a:off x="3890754" y="1459036"/>
              <a:ext cx="2205246" cy="4255200"/>
            </a:xfrm>
            <a:prstGeom prst="rect">
              <a:avLst/>
            </a:prstGeom>
            <a:solidFill>
              <a:schemeClr val="tx1">
                <a:lumMod val="25000"/>
                <a:lumOff val="75000"/>
                <a:alpha val="1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CCD6C505-5F3E-644A-B126-4926851D3C0C}"/>
                </a:ext>
              </a:extLst>
            </p:cNvPr>
            <p:cNvSpPr txBox="1"/>
            <p:nvPr/>
          </p:nvSpPr>
          <p:spPr>
            <a:xfrm>
              <a:off x="4118251" y="1497871"/>
              <a:ext cx="1750251" cy="268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800"/>
                </a:spcAft>
              </a:pPr>
              <a:r>
                <a:rPr lang="en-US" sz="1600" b="1" dirty="0"/>
                <a:t>Actuals YTD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8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49A3DCCF-1C6D-CB4D-91C9-FF33E3229480}"/>
              </a:ext>
            </a:extLst>
          </p:cNvPr>
          <p:cNvSpPr txBox="1"/>
          <p:nvPr/>
        </p:nvSpPr>
        <p:spPr>
          <a:xfrm>
            <a:off x="640796" y="455925"/>
            <a:ext cx="111588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Contribution Margin 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6618F4-A126-BD43-9B08-BC4440592A7B}"/>
              </a:ext>
            </a:extLst>
          </p:cNvPr>
          <p:cNvSpPr/>
          <p:nvPr/>
        </p:nvSpPr>
        <p:spPr>
          <a:xfrm>
            <a:off x="6096000" y="1573798"/>
            <a:ext cx="5795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Contribution Margin Dollars are the dollars left behind after paying for all the variable and fixed costs of </a:t>
            </a:r>
            <a:r>
              <a:rPr lang="en-US" sz="1600" u="sng" dirty="0"/>
              <a:t>operating our fulfillment network 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growing Contribution Margin % implies  growing leverage in the business 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It is a good proxy of long term EBITDA as HQ costs below CM remain relatively fixed and as net revenue grows quickly, HQ costs become a smaller % of net revenue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5E2860-04E2-CF44-9FA3-4381163E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1093469"/>
            <a:ext cx="4923825" cy="54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83F4DCB2-67C1-074B-AC40-B2D894D1FFAC}"/>
              </a:ext>
            </a:extLst>
          </p:cNvPr>
          <p:cNvSpPr txBox="1"/>
          <p:nvPr/>
        </p:nvSpPr>
        <p:spPr>
          <a:xfrm>
            <a:off x="640796" y="455925"/>
            <a:ext cx="1115880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levers for growing Contribution Margin % 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31815-919B-C74C-9092-53786512B07F}"/>
              </a:ext>
            </a:extLst>
          </p:cNvPr>
          <p:cNvSpPr/>
          <p:nvPr/>
        </p:nvSpPr>
        <p:spPr>
          <a:xfrm>
            <a:off x="6553946" y="1582340"/>
            <a:ext cx="53738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The 3 big levers for growing Contribution Margin %  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Net Revenue expands as our </a:t>
            </a:r>
            <a:r>
              <a:rPr lang="en-US" u="sng" dirty="0"/>
              <a:t>Shipping Costs </a:t>
            </a:r>
            <a:r>
              <a:rPr lang="en-US" dirty="0"/>
              <a:t>go down with scale.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 dirty="0"/>
              <a:t>FC Labor Costs</a:t>
            </a:r>
            <a:r>
              <a:rPr lang="en-US" dirty="0"/>
              <a:t> as a % of Net Revenue go down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measured by </a:t>
            </a:r>
            <a:r>
              <a:rPr lang="en-US" i="1" dirty="0"/>
              <a:t>VCPO - Variable Costs per Order </a:t>
            </a:r>
          </a:p>
          <a:p>
            <a:r>
              <a:rPr lang="en-US" dirty="0"/>
              <a:t>3. </a:t>
            </a:r>
            <a:r>
              <a:rPr lang="en-US" u="sng" dirty="0"/>
              <a:t>FC Costs</a:t>
            </a:r>
            <a:r>
              <a:rPr lang="en-US" dirty="0"/>
              <a:t>  being a fixed cost </a:t>
            </a:r>
            <a:r>
              <a:rPr lang="en-US" u="sng" dirty="0"/>
              <a:t>remain fixed </a:t>
            </a:r>
            <a:r>
              <a:rPr lang="en-US" dirty="0"/>
              <a:t>while the net revenue grows.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410060-A67F-6744-AE8C-C36432F1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4" y="1649729"/>
            <a:ext cx="5222986" cy="42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83F4DCB2-67C1-074B-AC40-B2D894D1FFAC}"/>
              </a:ext>
            </a:extLst>
          </p:cNvPr>
          <p:cNvSpPr txBox="1"/>
          <p:nvPr/>
        </p:nvSpPr>
        <p:spPr>
          <a:xfrm>
            <a:off x="640796" y="455925"/>
            <a:ext cx="111588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Net Revenue Expansion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31815-919B-C74C-9092-53786512B07F}"/>
              </a:ext>
            </a:extLst>
          </p:cNvPr>
          <p:cNvSpPr/>
          <p:nvPr/>
        </p:nvSpPr>
        <p:spPr>
          <a:xfrm>
            <a:off x="6625066" y="1009923"/>
            <a:ext cx="53738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simply a function of scale as we can negotiate volume discounts from shipping carriers with our growing scale.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Our fulfillment prices to our merchants remain fixed but our shipping costs go down. Hence the expansion of the net revenue %.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38A5C-4F36-F349-83AD-C2E448CF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6" y="1125991"/>
            <a:ext cx="5283200" cy="13081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0BF438-4D86-3840-A911-4EB1F18F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9" y="2592688"/>
            <a:ext cx="5652798" cy="31818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0C2C23-AD33-544F-B519-8ADB2B1E84D3}"/>
              </a:ext>
            </a:extLst>
          </p:cNvPr>
          <p:cNvSpPr/>
          <p:nvPr/>
        </p:nvSpPr>
        <p:spPr>
          <a:xfrm>
            <a:off x="6625066" y="3216588"/>
            <a:ext cx="54653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2018 48% of our gross revenue was spent on shipping costs.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2019, having doubled in scale, our shipping costs went down 4 points to 44% of revenue in 2019.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Q1 2020 - our shipping costs were flat to 2019 and 1 point better than what we have projected for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Going forward while we continue to double our shipping volumes, we anticipate an extremely conservative </a:t>
            </a:r>
            <a:r>
              <a:rPr lang="en-US" b="1" u="sng" dirty="0"/>
              <a:t>1 point of improvement </a:t>
            </a:r>
            <a:r>
              <a:rPr lang="en-US" dirty="0"/>
              <a:t>on shipping costs  every go forward year.</a:t>
            </a:r>
          </a:p>
        </p:txBody>
      </p:sp>
    </p:spTree>
    <p:extLst>
      <p:ext uri="{BB962C8B-B14F-4D97-AF65-F5344CB8AC3E}">
        <p14:creationId xmlns:p14="http://schemas.microsoft.com/office/powerpoint/2010/main" val="10101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83F4DCB2-67C1-074B-AC40-B2D894D1FFAC}"/>
              </a:ext>
            </a:extLst>
          </p:cNvPr>
          <p:cNvSpPr txBox="1"/>
          <p:nvPr/>
        </p:nvSpPr>
        <p:spPr>
          <a:xfrm>
            <a:off x="640796" y="455925"/>
            <a:ext cx="111588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FC Labor Costs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CD3C2A-54FE-D246-A54B-1EFF6B3B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830"/>
            <a:ext cx="6432440" cy="17005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EEF7B4-F4A9-9C4D-ACB8-2520C023BFAA}"/>
              </a:ext>
            </a:extLst>
          </p:cNvPr>
          <p:cNvSpPr/>
          <p:nvPr/>
        </p:nvSpPr>
        <p:spPr>
          <a:xfrm>
            <a:off x="7003940" y="1422311"/>
            <a:ext cx="492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make consistent improvements in the Warehouse Operating Software and the physical processes inside the FC 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increases the throughput of our FC operations as measured by the OPH metric ( Orders per hour)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in-turn improves our VCPO metric (Variable Costs per Order ) which is a measure of our labor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our FC employees are getting more productive, our labor costs as a % of net revenue goes down.  Hence the advantage of owning full stack 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271E1-E115-5246-B9EC-581A09EB5A54}"/>
              </a:ext>
            </a:extLst>
          </p:cNvPr>
          <p:cNvSpPr/>
          <p:nvPr/>
        </p:nvSpPr>
        <p:spPr>
          <a:xfrm>
            <a:off x="124200" y="3007360"/>
            <a:ext cx="6764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 2020 Q1 our VCPO was $1.37 - an improvement of 18% over Q4 2019.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means every order that we have shipped in Q1 2020 </a:t>
            </a:r>
            <a:r>
              <a:rPr lang="en-US" sz="1600" u="sng" dirty="0"/>
              <a:t>cost us 18% less in labor costs </a:t>
            </a:r>
            <a:r>
              <a:rPr lang="en-US" sz="1600" dirty="0"/>
              <a:t>compared to 2019! </a:t>
            </a:r>
          </a:p>
        </p:txBody>
      </p:sp>
    </p:spTree>
    <p:extLst>
      <p:ext uri="{BB962C8B-B14F-4D97-AF65-F5344CB8AC3E}">
        <p14:creationId xmlns:p14="http://schemas.microsoft.com/office/powerpoint/2010/main" val="381728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83F4DCB2-67C1-074B-AC40-B2D894D1FFAC}"/>
              </a:ext>
            </a:extLst>
          </p:cNvPr>
          <p:cNvSpPr txBox="1"/>
          <p:nvPr/>
        </p:nvSpPr>
        <p:spPr>
          <a:xfrm>
            <a:off x="640796" y="455925"/>
            <a:ext cx="111588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FC Labor Costs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0DE7-B940-864D-A08E-0B0CE36E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6" y="1195688"/>
            <a:ext cx="5613400" cy="1397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6C4130-09B9-0746-8B56-30319AC7A700}"/>
              </a:ext>
            </a:extLst>
          </p:cNvPr>
          <p:cNvSpPr/>
          <p:nvPr/>
        </p:nvSpPr>
        <p:spPr>
          <a:xfrm>
            <a:off x="6959600" y="1782920"/>
            <a:ext cx="4734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our OPH/ VCPO improvements, our labor costs  as a % of net revenue went down </a:t>
            </a:r>
            <a:r>
              <a:rPr lang="en-US" u="sng" dirty="0"/>
              <a:t>7 points </a:t>
            </a:r>
            <a:r>
              <a:rPr lang="en-US" dirty="0"/>
              <a:t>from 36% in 2018 to 29% in 2019.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April 2020 - our labor spend is at 21 % of net revenue which is close to what we have projected for 2022.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because we were able to get more densities in our pick paths and our Warehouse Operating System was able to better allocate processing paths.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E9D54-D650-B743-9534-8F366A13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6" y="2778453"/>
            <a:ext cx="5578317" cy="31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1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83F4DCB2-67C1-074B-AC40-B2D894D1FFAC}"/>
              </a:ext>
            </a:extLst>
          </p:cNvPr>
          <p:cNvSpPr txBox="1"/>
          <p:nvPr/>
        </p:nvSpPr>
        <p:spPr>
          <a:xfrm>
            <a:off x="640796" y="455925"/>
            <a:ext cx="111588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/>
            <a:r>
              <a:rPr lang="en-US" sz="3600" dirty="0">
                <a:solidFill>
                  <a:srgbClr val="0A083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FC Rent and FC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6C4130-09B9-0746-8B56-30319AC7A700}"/>
              </a:ext>
            </a:extLst>
          </p:cNvPr>
          <p:cNvSpPr/>
          <p:nvPr/>
        </p:nvSpPr>
        <p:spPr>
          <a:xfrm>
            <a:off x="7065044" y="1213960"/>
            <a:ext cx="47345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includes our FC rent costs alongside FC management salaries  ( General Managers, Operations Managers) , FC utility-bills, FC workers comp. insurance costs etc. - everything needed to keep the FC going.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every new client that we bring onboard to ShipBob - we don’t open another FC ( no increase in rent) or hire another General Manager / Operations 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our fixed expenses for renting and managing our fulfillment centers remain flat but we drive more net revenue through the FCs.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FAE5670-0C7A-6947-8874-4B13683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13" y="1213960"/>
            <a:ext cx="5851444" cy="305292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37C813-81A6-C14C-91A7-7518296B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6" y="4470924"/>
            <a:ext cx="5904805" cy="8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SD">
  <a:themeElements>
    <a:clrScheme name="ShipBob_02">
      <a:dk1>
        <a:srgbClr val="090936"/>
      </a:dk1>
      <a:lt1>
        <a:srgbClr val="FEFFFF"/>
      </a:lt1>
      <a:dk2>
        <a:srgbClr val="58596C"/>
      </a:dk2>
      <a:lt2>
        <a:srgbClr val="F1F1F1"/>
      </a:lt2>
      <a:accent1>
        <a:srgbClr val="FEFFFF"/>
      </a:accent1>
      <a:accent2>
        <a:srgbClr val="F0F0F0"/>
      </a:accent2>
      <a:accent3>
        <a:srgbClr val="E8EEFE"/>
      </a:accent3>
      <a:accent4>
        <a:srgbClr val="57576B"/>
      </a:accent4>
      <a:accent5>
        <a:srgbClr val="080A38"/>
      </a:accent5>
      <a:accent6>
        <a:srgbClr val="2060F6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spcAft>
            <a:spcPts val="1800"/>
          </a:spcAft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 SD" id="{D87F624B-7329-2845-A184-89F1D8055D9D}" vid="{F3234F54-0A48-634F-B705-2F6938C725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SD</Template>
  <TotalTime>22666</TotalTime>
  <Words>859</Words>
  <Application>Microsoft Macintosh PowerPoint</Application>
  <PresentationFormat>Widescreen</PresentationFormat>
  <Paragraphs>82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 Regular</vt:lpstr>
      <vt:lpstr>Roboto</vt:lpstr>
      <vt:lpstr>Roboto Light</vt:lpstr>
      <vt:lpstr>Roboto Medium</vt:lpstr>
      <vt:lpstr>Tema 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Dhruv Saxena</dc:creator>
  <cp:keywords/>
  <dc:description/>
  <cp:lastModifiedBy>Dhruv Saxena</cp:lastModifiedBy>
  <cp:revision>751</cp:revision>
  <dcterms:created xsi:type="dcterms:W3CDTF">2020-02-14T00:51:56Z</dcterms:created>
  <dcterms:modified xsi:type="dcterms:W3CDTF">2020-06-03T13:38:42Z</dcterms:modified>
  <cp:category/>
</cp:coreProperties>
</file>